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69" r:id="rId3"/>
    <p:sldId id="270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1" r:id="rId12"/>
    <p:sldId id="272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3F9B9-3D01-43FC-87DF-FC2378F8DC52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F981-DF1E-4ACE-BD52-7D9423127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53272-0A1F-4DAF-A258-CFF9D62661C1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458200" cy="4191000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Classified on the basis of durability and tangibility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On the basis of user type</a:t>
            </a:r>
          </a:p>
          <a:p>
            <a:pPr marL="514350" indent="-514350" algn="l" fontAlgn="base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Durability and Tangibility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a. Non-durable goods(one use and frequent consumption, heavy advertisement. </a:t>
            </a:r>
            <a:r>
              <a:rPr lang="en-US" b="1" dirty="0" err="1" smtClean="0">
                <a:solidFill>
                  <a:schemeClr val="tx1"/>
                </a:solidFill>
              </a:rPr>
              <a:t>Eg</a:t>
            </a:r>
            <a:r>
              <a:rPr lang="en-US" b="1" dirty="0" smtClean="0">
                <a:solidFill>
                  <a:schemeClr val="tx1"/>
                </a:solidFill>
              </a:rPr>
              <a:t>. Food items)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3581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</a:rPr>
              <a:t>MARKETING STRATEGY OF UNSOUGHT GOODS: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(a) </a:t>
            </a:r>
            <a:r>
              <a:rPr lang="en-US" b="1" dirty="0" smtClean="0">
                <a:solidFill>
                  <a:schemeClr val="tx1"/>
                </a:solidFill>
              </a:rPr>
              <a:t>Price: It varies from product to product.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(b) </a:t>
            </a:r>
            <a:r>
              <a:rPr lang="en-US" b="1" dirty="0" smtClean="0">
                <a:solidFill>
                  <a:schemeClr val="tx1"/>
                </a:solidFill>
              </a:rPr>
              <a:t>Promotion: Personal selling and aggressive advertising by producer and seller.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(c) </a:t>
            </a:r>
            <a:r>
              <a:rPr lang="en-US" b="1" dirty="0" smtClean="0">
                <a:solidFill>
                  <a:schemeClr val="tx1"/>
                </a:solidFill>
              </a:rPr>
              <a:t>Place: It depends upon the product.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(d) </a:t>
            </a:r>
            <a:r>
              <a:rPr lang="en-US" b="1" dirty="0" smtClean="0">
                <a:solidFill>
                  <a:schemeClr val="tx1"/>
                </a:solidFill>
              </a:rPr>
              <a:t>Product: Life insurance, Red Cross Blood Donations, etc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924800" cy="1066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Unit 1-Product</a:t>
            </a:r>
            <a:br>
              <a:rPr lang="en-US" sz="2800" dirty="0" smtClean="0"/>
            </a:br>
            <a:r>
              <a:rPr lang="en-US" sz="2800" dirty="0" smtClean="0"/>
              <a:t>Session 2 –</a:t>
            </a:r>
            <a:r>
              <a:rPr lang="en-US" sz="1800" b="1" dirty="0" smtClean="0"/>
              <a:t>Product Classification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915400" cy="5486400"/>
          </a:xfrm>
        </p:spPr>
        <p:txBody>
          <a:bodyPr>
            <a:normAutofit fontScale="55000" lnSpcReduction="2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“What is convenience product for one person may be a shopping product for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another.” Explain with the help of examples.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Convenience Products: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Convenience Products are the products that a customer purchases frequently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with minimum efforts &amp; time to make a buying decision. Examples: Soft drinks,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Milk, Soap etc.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Shopping Products: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Shopping Products are products where the customer while selecting the products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for purchase make due comparison on the basis of quality, price, style and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suitability. Examples: Television, wrist watch, washing machine etc.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When a customer while purchasing convenience products makes more efforts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and spends more time to make a buying decision, it becomes a shopping product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for him. On the other hand, when a customer does not make comparison on the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basis of quality, price, style &amp; suitability and does not spent much efforts &amp; time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in buying a shopping product it become a convenience product for him.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For example vegetable, fruits etc. bought by making a special effort by a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consumer will become shopping products for him. Similarly wrist watch or TV bought out of impulse will become </a:t>
            </a:r>
            <a:r>
              <a:rPr lang="en-US" b="1" dirty="0" err="1" smtClean="0">
                <a:solidFill>
                  <a:schemeClr val="tx1"/>
                </a:solidFill>
              </a:rPr>
              <a:t>convieniene</a:t>
            </a:r>
            <a:r>
              <a:rPr lang="en-US" b="1" dirty="0" smtClean="0">
                <a:solidFill>
                  <a:schemeClr val="tx1"/>
                </a:solidFill>
              </a:rPr>
              <a:t> products.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924800" cy="1066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Unit 1-Product</a:t>
            </a:r>
            <a:br>
              <a:rPr lang="en-US" sz="2800" dirty="0" smtClean="0"/>
            </a:br>
            <a:r>
              <a:rPr lang="en-US" sz="2800" dirty="0" smtClean="0"/>
              <a:t>Session 2 –</a:t>
            </a:r>
            <a:r>
              <a:rPr lang="en-US" sz="1800" b="1" dirty="0" smtClean="0"/>
              <a:t>Product Classification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305800" cy="5334000"/>
          </a:xfrm>
        </p:spPr>
        <p:txBody>
          <a:bodyPr>
            <a:normAutofit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Explain the different types of consumer products. </a:t>
            </a:r>
            <a:r>
              <a:rPr lang="en-US" b="1" smtClean="0">
                <a:solidFill>
                  <a:schemeClr val="tx1"/>
                </a:solidFill>
              </a:rPr>
              <a:t>(2018-19)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77500" lnSpcReduction="2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3. Industrial Goods- </a:t>
            </a:r>
            <a:r>
              <a:rPr lang="en-US" dirty="0" smtClean="0">
                <a:solidFill>
                  <a:schemeClr val="tx1"/>
                </a:solidFill>
              </a:rPr>
              <a:t>The Products used as inputs to produce consumer products are known as industrial products.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Features-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Limited number of buyers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Short channel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Concentrated demand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Conditional purchase(based on technical specification)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Reciprocal buying(</a:t>
            </a:r>
            <a:r>
              <a:rPr lang="en-US" b="1" dirty="0" err="1" smtClean="0">
                <a:solidFill>
                  <a:schemeClr val="tx1"/>
                </a:solidFill>
              </a:rPr>
              <a:t>rm</a:t>
            </a:r>
            <a:r>
              <a:rPr lang="en-US" b="1" dirty="0" smtClean="0">
                <a:solidFill>
                  <a:schemeClr val="tx1"/>
                </a:solidFill>
              </a:rPr>
              <a:t> purchased </a:t>
            </a:r>
            <a:r>
              <a:rPr lang="en-US" b="1" dirty="0" err="1" smtClean="0">
                <a:solidFill>
                  <a:schemeClr val="tx1"/>
                </a:solidFill>
              </a:rPr>
              <a:t>fg</a:t>
            </a:r>
            <a:r>
              <a:rPr lang="en-US" b="1" dirty="0" smtClean="0">
                <a:solidFill>
                  <a:schemeClr val="tx1"/>
                </a:solidFill>
              </a:rPr>
              <a:t> sold)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Leasing out products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85000" lnSpcReduction="2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Types of Industrial Products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Material and Parts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a. </a:t>
            </a:r>
            <a:r>
              <a:rPr lang="en-US" b="1" dirty="0" smtClean="0">
                <a:solidFill>
                  <a:srgbClr val="FF0000"/>
                </a:solidFill>
              </a:rPr>
              <a:t>Raw Material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Agri</a:t>
            </a:r>
            <a:r>
              <a:rPr lang="en-US" b="1" dirty="0" smtClean="0">
                <a:solidFill>
                  <a:schemeClr val="tx1"/>
                </a:solidFill>
              </a:rPr>
              <a:t> based products(sugar cane, rubber-renewable)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Natural Products (iron ore, petroleum-limited)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en-US" b="1" dirty="0" smtClean="0">
                <a:solidFill>
                  <a:srgbClr val="FF0000"/>
                </a:solidFill>
              </a:rPr>
              <a:t>Manufactured materials and parts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Component materials(glass iron)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Components (battery, bulbs)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85000" lnSpcReduction="2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Types of Industrial Products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2. Capital Items (goods used in producing FG)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a. </a:t>
            </a:r>
            <a:r>
              <a:rPr lang="en-US" b="1" dirty="0" smtClean="0">
                <a:solidFill>
                  <a:srgbClr val="FF0000"/>
                </a:solidFill>
              </a:rPr>
              <a:t>Installations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Lifts, mainframe computers</a:t>
            </a:r>
          </a:p>
          <a:p>
            <a:pPr marL="514350" indent="-514350" algn="l" fontAlgn="base"/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en-US" b="1" dirty="0" smtClean="0">
                <a:solidFill>
                  <a:srgbClr val="FF0000"/>
                </a:solidFill>
              </a:rPr>
              <a:t>Equipments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Handtools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Office equipments(personal computers, laptops)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62500" lnSpcReduction="2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Types of Industrial Products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2. Supplies and Business services (goods required for managing FG)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a. </a:t>
            </a:r>
            <a:r>
              <a:rPr lang="en-US" b="1" dirty="0" smtClean="0">
                <a:solidFill>
                  <a:srgbClr val="FF0000"/>
                </a:solidFill>
              </a:rPr>
              <a:t>Maintenance and repair items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Painting, nails</a:t>
            </a:r>
          </a:p>
          <a:p>
            <a:pPr marL="514350" indent="-514350" algn="l" fontAlgn="base"/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en-US" b="1" dirty="0" smtClean="0">
                <a:solidFill>
                  <a:srgbClr val="FF0000"/>
                </a:solidFill>
              </a:rPr>
              <a:t>Operating supplies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Writing paper, lubricants</a:t>
            </a:r>
          </a:p>
          <a:p>
            <a:pPr marL="514350" indent="-514350" algn="l" fontAlgn="base"/>
            <a:r>
              <a:rPr lang="en-US" dirty="0" smtClean="0"/>
              <a:t>c. </a:t>
            </a:r>
            <a:r>
              <a:rPr lang="en-US" b="1" dirty="0" smtClean="0">
                <a:solidFill>
                  <a:schemeClr val="tx1"/>
                </a:solidFill>
              </a:rPr>
              <a:t>Business Services</a:t>
            </a:r>
          </a:p>
          <a:p>
            <a:pPr marL="514350" indent="-514350" algn="l" fontAlgn="base"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Maintenance services (copier repair, glass cleaning)</a:t>
            </a:r>
          </a:p>
          <a:p>
            <a:pPr marL="514350" indent="-514350" algn="l" fontAlgn="base"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Business advisory services (consultancy, advertising agent)</a:t>
            </a:r>
          </a:p>
          <a:p>
            <a:pPr marL="514350" indent="-514350" algn="l" fontAlgn="base"/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l" fontAlgn="base"/>
            <a:r>
              <a:rPr lang="en-US" b="1" dirty="0" smtClean="0">
                <a:solidFill>
                  <a:srgbClr val="00B0F0"/>
                </a:solidFill>
              </a:rPr>
              <a:t>What are industrial products ? Give examples of any three types of industrial products.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3 –</a:t>
            </a:r>
            <a:r>
              <a:rPr lang="en-US" sz="3100" b="1" dirty="0" smtClean="0"/>
              <a:t>Managing Product Life Cycle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Four Stages:</a:t>
            </a:r>
          </a:p>
          <a:p>
            <a:pPr marL="514350" indent="-514350" algn="l" fontAlgn="base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Introduction Stage</a:t>
            </a:r>
          </a:p>
          <a:p>
            <a:pPr marL="514350" indent="-514350" algn="l" fontAlgn="base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Growth Stage</a:t>
            </a:r>
          </a:p>
          <a:p>
            <a:pPr marL="514350" indent="-514350" algn="l" fontAlgn="base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Maturity Stage</a:t>
            </a:r>
          </a:p>
          <a:p>
            <a:pPr marL="514350" indent="-514350" algn="l" fontAlgn="base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Decline</a:t>
            </a:r>
          </a:p>
          <a:p>
            <a:pPr marL="514350" indent="-514350" algn="l" fontAlgn="base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3 –</a:t>
            </a:r>
            <a:r>
              <a:rPr lang="en-US" sz="3100" b="1" dirty="0" smtClean="0"/>
              <a:t>Managing Product Life Cycle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/>
          </a:bodyPr>
          <a:lstStyle/>
          <a:p>
            <a:pPr algn="l" fontAlgn="base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Adjustments are made in marketing mix of a product in its life cycle</a:t>
            </a:r>
          </a:p>
          <a:p>
            <a:pPr algn="l" fontAlgn="base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PLC is applied to product category, product form and product brand. Short for brand and long for category</a:t>
            </a:r>
          </a:p>
          <a:p>
            <a:pPr algn="l" fontAlgn="base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PLS for product forms go through all stages</a:t>
            </a:r>
          </a:p>
          <a:p>
            <a:pPr marL="514350" indent="-514350" algn="l" fontAlgn="base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3 –</a:t>
            </a:r>
            <a:r>
              <a:rPr lang="en-US" sz="3100" b="1" dirty="0" smtClean="0"/>
              <a:t>Managing Product Life Cycle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/>
          </a:bodyPr>
          <a:lstStyle/>
          <a:p>
            <a:pPr marL="514350" indent="-514350" algn="l" fontAlgn="base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Introduction Stage: </a:t>
            </a:r>
          </a:p>
          <a:p>
            <a:pPr marL="514350" indent="-514350" algn="l" fontAlgn="base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Introduction of new product</a:t>
            </a:r>
            <a:endParaRPr lang="en-US" b="1" dirty="0">
              <a:solidFill>
                <a:schemeClr val="tx1"/>
              </a:solidFill>
            </a:endParaRPr>
          </a:p>
          <a:p>
            <a:pPr marL="514350" indent="-514350" algn="l" fontAlgn="base">
              <a:buFont typeface="Arial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Eg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Allout</a:t>
            </a:r>
            <a:r>
              <a:rPr lang="en-US" b="1" dirty="0" smtClean="0">
                <a:solidFill>
                  <a:schemeClr val="tx1"/>
                </a:solidFill>
              </a:rPr>
              <a:t> 1990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b. Durable goods: </a:t>
            </a:r>
            <a:r>
              <a:rPr lang="en-US" dirty="0" smtClean="0">
                <a:solidFill>
                  <a:schemeClr val="tx1"/>
                </a:solidFill>
              </a:rPr>
              <a:t>(used for many years-need more personal selling.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LCD TV)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c. Services: </a:t>
            </a:r>
            <a:r>
              <a:rPr lang="en-US" dirty="0" smtClean="0">
                <a:solidFill>
                  <a:schemeClr val="tx1"/>
                </a:solidFill>
              </a:rPr>
              <a:t>(intangible so needs quality control, credibility of the supplier and adaptability to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changing consumption behavior. Examples include hospitality service, airlines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services, insurance and banking services.)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3 –</a:t>
            </a:r>
            <a:r>
              <a:rPr lang="en-US" sz="3100" b="1" dirty="0" smtClean="0"/>
              <a:t>Managing Product Life Cycle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It is characterized by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Inducing </a:t>
            </a:r>
            <a:r>
              <a:rPr lang="en-US" b="1" dirty="0" smtClean="0">
                <a:solidFill>
                  <a:srgbClr val="FF0000"/>
                </a:solidFill>
              </a:rPr>
              <a:t>acceptance</a:t>
            </a:r>
            <a:r>
              <a:rPr lang="en-US" b="1" dirty="0" smtClean="0">
                <a:solidFill>
                  <a:schemeClr val="tx1"/>
                </a:solidFill>
              </a:rPr>
              <a:t> and attaining </a:t>
            </a:r>
            <a:r>
              <a:rPr lang="en-US" b="1" dirty="0" smtClean="0">
                <a:solidFill>
                  <a:srgbClr val="FF0000"/>
                </a:solidFill>
              </a:rPr>
              <a:t>initial distribution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High </a:t>
            </a:r>
            <a:r>
              <a:rPr lang="en-US" b="1" dirty="0" smtClean="0">
                <a:solidFill>
                  <a:srgbClr val="FF0000"/>
                </a:solidFill>
              </a:rPr>
              <a:t>operational costs</a:t>
            </a:r>
            <a:r>
              <a:rPr lang="en-US" b="1" dirty="0" smtClean="0">
                <a:solidFill>
                  <a:schemeClr val="tx1"/>
                </a:solidFill>
              </a:rPr>
              <a:t>, arising out of inefficient production levels or bottlenecks, high learning time, unwillingness of the trade to deal in the product, demand of higher margins or extended credit terms. 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High </a:t>
            </a:r>
            <a:r>
              <a:rPr lang="en-US" b="1" dirty="0" smtClean="0">
                <a:solidFill>
                  <a:srgbClr val="FF0000"/>
                </a:solidFill>
              </a:rPr>
              <a:t>promotion costs </a:t>
            </a:r>
            <a:r>
              <a:rPr lang="en-US" b="1" dirty="0" smtClean="0">
                <a:solidFill>
                  <a:schemeClr val="tx1"/>
                </a:solidFill>
              </a:rPr>
              <a:t>on the expectation of future profits.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Customers have low awareness </a:t>
            </a:r>
            <a:r>
              <a:rPr lang="en-US" b="1" dirty="0" smtClean="0">
                <a:solidFill>
                  <a:schemeClr val="tx1"/>
                </a:solidFill>
              </a:rPr>
              <a:t>and those who are willing to try the product do so in small quantities called trial purchase.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Competition is limited </a:t>
            </a:r>
            <a:r>
              <a:rPr lang="en-US" b="1" dirty="0" smtClean="0">
                <a:solidFill>
                  <a:schemeClr val="tx1"/>
                </a:solidFill>
              </a:rPr>
              <a:t>to few firms, and is from indirect or substitute products.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Negative profits </a:t>
            </a:r>
            <a:r>
              <a:rPr lang="en-US" b="1" dirty="0" smtClean="0">
                <a:solidFill>
                  <a:schemeClr val="tx1"/>
                </a:solidFill>
              </a:rPr>
              <a:t>on account of low sales volume,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Distribution is limited </a:t>
            </a:r>
            <a:r>
              <a:rPr lang="en-US" b="1" dirty="0" smtClean="0">
                <a:solidFill>
                  <a:schemeClr val="tx1"/>
                </a:solidFill>
              </a:rPr>
              <a:t>and promotional expenses are high.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3 –</a:t>
            </a:r>
            <a:r>
              <a:rPr lang="en-US" sz="3100" b="1" dirty="0" smtClean="0"/>
              <a:t>Managing Product Life Cycle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</a:rPr>
              <a:t>MARKETING STRATEGIES IN INTRODUCTION STAGE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b="1" dirty="0" smtClean="0">
                <a:solidFill>
                  <a:srgbClr val="FF0000"/>
                </a:solidFill>
              </a:rPr>
              <a:t>Products</a:t>
            </a:r>
            <a:r>
              <a:rPr lang="en-US" dirty="0" smtClean="0">
                <a:solidFill>
                  <a:schemeClr val="tx1"/>
                </a:solidFill>
              </a:rPr>
              <a:t> are promoted to </a:t>
            </a:r>
            <a:r>
              <a:rPr lang="en-US" b="1" dirty="0" smtClean="0">
                <a:solidFill>
                  <a:srgbClr val="FF0000"/>
                </a:solidFill>
              </a:rPr>
              <a:t>create awareness </a:t>
            </a:r>
            <a:r>
              <a:rPr lang="en-US" dirty="0" smtClean="0">
                <a:solidFill>
                  <a:schemeClr val="tx1"/>
                </a:solidFill>
              </a:rPr>
              <a:t>and also </a:t>
            </a:r>
            <a:r>
              <a:rPr lang="en-US" b="1" dirty="0" smtClean="0">
                <a:solidFill>
                  <a:srgbClr val="FF0000"/>
                </a:solidFill>
              </a:rPr>
              <a:t>develop market </a:t>
            </a:r>
            <a:r>
              <a:rPr lang="en-US" dirty="0" smtClean="0">
                <a:solidFill>
                  <a:schemeClr val="tx1"/>
                </a:solidFill>
              </a:rPr>
              <a:t>for the product.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The </a:t>
            </a:r>
            <a:r>
              <a:rPr lang="en-US" b="1" dirty="0" smtClean="0">
                <a:solidFill>
                  <a:srgbClr val="FF0000"/>
                </a:solidFill>
              </a:rPr>
              <a:t>pricing</a:t>
            </a:r>
            <a:r>
              <a:rPr lang="en-US" dirty="0" smtClean="0">
                <a:solidFill>
                  <a:schemeClr val="tx1"/>
                </a:solidFill>
              </a:rPr>
              <a:t> of the product may be </a:t>
            </a:r>
            <a:r>
              <a:rPr lang="en-US" b="1" dirty="0" smtClean="0">
                <a:solidFill>
                  <a:srgbClr val="FF0000"/>
                </a:solidFill>
              </a:rPr>
              <a:t>low</a:t>
            </a:r>
            <a:r>
              <a:rPr lang="en-US" dirty="0" smtClean="0">
                <a:solidFill>
                  <a:schemeClr val="tx1"/>
                </a:solidFill>
              </a:rPr>
              <a:t> to increase penetration and expand the market share or high priced to recover the development costs.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b="1" dirty="0" smtClean="0">
                <a:solidFill>
                  <a:srgbClr val="FF0000"/>
                </a:solidFill>
              </a:rPr>
              <a:t>Distribution</a:t>
            </a:r>
            <a:r>
              <a:rPr lang="en-US" dirty="0" smtClean="0">
                <a:solidFill>
                  <a:schemeClr val="tx1"/>
                </a:solidFill>
              </a:rPr>
              <a:t> can be </a:t>
            </a:r>
            <a:r>
              <a:rPr lang="en-US" b="1" dirty="0" smtClean="0">
                <a:solidFill>
                  <a:srgbClr val="FF0000"/>
                </a:solidFill>
              </a:rPr>
              <a:t>selective</a:t>
            </a:r>
            <a:r>
              <a:rPr lang="en-US" dirty="0" smtClean="0">
                <a:solidFill>
                  <a:schemeClr val="tx1"/>
                </a:solidFill>
              </a:rPr>
              <a:t> till consumers show acceptance of the product.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4. Marketing </a:t>
            </a:r>
            <a:r>
              <a:rPr lang="en-US" b="1" dirty="0" smtClean="0">
                <a:solidFill>
                  <a:srgbClr val="FF0000"/>
                </a:solidFill>
              </a:rPr>
              <a:t>communication</a:t>
            </a:r>
            <a:r>
              <a:rPr lang="en-US" b="1" dirty="0" smtClean="0">
                <a:solidFill>
                  <a:schemeClr val="tx1"/>
                </a:solidFill>
              </a:rPr>
              <a:t> seeks to </a:t>
            </a:r>
            <a:r>
              <a:rPr lang="en-US" b="1" dirty="0" smtClean="0">
                <a:solidFill>
                  <a:srgbClr val="FF0000"/>
                </a:solidFill>
              </a:rPr>
              <a:t>educate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enhance</a:t>
            </a:r>
            <a:r>
              <a:rPr lang="en-US" b="1" dirty="0" smtClean="0">
                <a:solidFill>
                  <a:schemeClr val="tx1"/>
                </a:solidFill>
              </a:rPr>
              <a:t> the product awareness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2. Consumer Goods</a:t>
            </a:r>
          </a:p>
          <a:p>
            <a:pPr marL="514350" indent="-514350" algn="l" fontAlgn="base">
              <a:buAutoNum type="alphaLcPeriod"/>
            </a:pPr>
            <a:r>
              <a:rPr lang="en-US" b="1" dirty="0" smtClean="0">
                <a:solidFill>
                  <a:schemeClr val="tx1"/>
                </a:solidFill>
              </a:rPr>
              <a:t>Convenience Products(</a:t>
            </a:r>
            <a:r>
              <a:rPr lang="en-US" dirty="0" smtClean="0">
                <a:solidFill>
                  <a:schemeClr val="tx1"/>
                </a:solidFill>
              </a:rPr>
              <a:t>frequent purchases with minimum efforts)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Staple Goods </a:t>
            </a:r>
            <a:r>
              <a:rPr lang="en-US" dirty="0" smtClean="0">
                <a:solidFill>
                  <a:schemeClr val="tx1"/>
                </a:solidFill>
              </a:rPr>
              <a:t>(regular basis-bread, milk)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Impulse Goods </a:t>
            </a:r>
            <a:r>
              <a:rPr lang="en-US" dirty="0" smtClean="0">
                <a:solidFill>
                  <a:schemeClr val="tx1"/>
                </a:solidFill>
              </a:rPr>
              <a:t>(purchase without planning- chocolates, magazines)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Emergency Goods- </a:t>
            </a:r>
            <a:r>
              <a:rPr lang="en-US" dirty="0" smtClean="0">
                <a:solidFill>
                  <a:schemeClr val="tx1"/>
                </a:solidFill>
              </a:rPr>
              <a:t>(fill urgent need-toothbrush at tourist destination)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Main Features of Convenience Goods: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They are </a:t>
            </a:r>
            <a:r>
              <a:rPr lang="en-US" dirty="0" smtClean="0">
                <a:solidFill>
                  <a:srgbClr val="FF0000"/>
                </a:solidFill>
              </a:rPr>
              <a:t>easily available and require minimum time </a:t>
            </a:r>
            <a:r>
              <a:rPr lang="en-US" dirty="0" smtClean="0">
                <a:solidFill>
                  <a:schemeClr val="tx1"/>
                </a:solidFill>
              </a:rPr>
              <a:t>and effort.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ii. They are obtainable </a:t>
            </a:r>
            <a:r>
              <a:rPr lang="en-US" dirty="0" smtClean="0">
                <a:solidFill>
                  <a:srgbClr val="FF0000"/>
                </a:solidFill>
              </a:rPr>
              <a:t>at low prices.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iii. There is a </a:t>
            </a:r>
            <a:r>
              <a:rPr lang="en-US" dirty="0" smtClean="0">
                <a:solidFill>
                  <a:srgbClr val="FF0000"/>
                </a:solidFill>
              </a:rPr>
              <a:t>continuous and regular demand </a:t>
            </a:r>
            <a:r>
              <a:rPr lang="en-US" dirty="0" smtClean="0">
                <a:solidFill>
                  <a:schemeClr val="tx1"/>
                </a:solidFill>
              </a:rPr>
              <a:t>for such products.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iv. Both demand and competition for these products is </a:t>
            </a:r>
            <a:r>
              <a:rPr lang="en-US" dirty="0" smtClean="0">
                <a:solidFill>
                  <a:srgbClr val="FF0000"/>
                </a:solidFill>
              </a:rPr>
              <a:t>high.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v. Products are easily </a:t>
            </a:r>
            <a:r>
              <a:rPr lang="en-US" dirty="0" smtClean="0">
                <a:solidFill>
                  <a:srgbClr val="FF0000"/>
                </a:solidFill>
              </a:rPr>
              <a:t>substitutable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vi. </a:t>
            </a:r>
            <a:r>
              <a:rPr lang="en-US" dirty="0" smtClean="0">
                <a:solidFill>
                  <a:srgbClr val="FF0000"/>
                </a:solidFill>
              </a:rPr>
              <a:t>Heavy advertising </a:t>
            </a:r>
            <a:r>
              <a:rPr lang="en-US" dirty="0" smtClean="0">
                <a:solidFill>
                  <a:schemeClr val="tx1"/>
                </a:solidFill>
              </a:rPr>
              <a:t>and sales promotion schemes help in marketing of these products.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2. Consumer Goods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b. Shopping Products(</a:t>
            </a:r>
            <a:r>
              <a:rPr lang="en-US" dirty="0" smtClean="0">
                <a:solidFill>
                  <a:schemeClr val="tx1"/>
                </a:solidFill>
              </a:rPr>
              <a:t>makes comparison based on quality, size)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Homogeneous Goods </a:t>
            </a:r>
            <a:r>
              <a:rPr lang="en-US" dirty="0" smtClean="0">
                <a:solidFill>
                  <a:schemeClr val="tx1"/>
                </a:solidFill>
              </a:rPr>
              <a:t>(alike, price war)</a:t>
            </a:r>
          </a:p>
          <a:p>
            <a:pPr marL="514350" indent="-514350"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Heterogeneous Goods </a:t>
            </a:r>
            <a:r>
              <a:rPr lang="en-US" dirty="0" smtClean="0">
                <a:solidFill>
                  <a:schemeClr val="tx1"/>
                </a:solidFill>
              </a:rPr>
              <a:t>(non standardized-consumer shop on best quality)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Main Features of Shopping Goods: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They are </a:t>
            </a:r>
            <a:r>
              <a:rPr lang="en-US" dirty="0" smtClean="0">
                <a:solidFill>
                  <a:srgbClr val="FF0000"/>
                </a:solidFill>
              </a:rPr>
              <a:t>durable</a:t>
            </a:r>
            <a:r>
              <a:rPr lang="en-US" dirty="0" smtClean="0">
                <a:solidFill>
                  <a:schemeClr val="tx1"/>
                </a:solidFill>
              </a:rPr>
              <a:t> in nature.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ii. They have </a:t>
            </a:r>
            <a:r>
              <a:rPr lang="en-US" dirty="0" smtClean="0">
                <a:solidFill>
                  <a:srgbClr val="FF0000"/>
                </a:solidFill>
              </a:rPr>
              <a:t>high unit price </a:t>
            </a:r>
            <a:r>
              <a:rPr lang="en-US" dirty="0" smtClean="0">
                <a:solidFill>
                  <a:schemeClr val="tx1"/>
                </a:solidFill>
              </a:rPr>
              <a:t>and profit margin.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iii. The customer </a:t>
            </a:r>
            <a:r>
              <a:rPr lang="en-US" dirty="0" smtClean="0">
                <a:solidFill>
                  <a:srgbClr val="FF0000"/>
                </a:solidFill>
              </a:rPr>
              <a:t>spends adequate time </a:t>
            </a:r>
            <a:r>
              <a:rPr lang="en-US" dirty="0" smtClean="0">
                <a:solidFill>
                  <a:schemeClr val="tx1"/>
                </a:solidFill>
              </a:rPr>
              <a:t>and compares products before making the final purchase.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iv. Purchase of such products is </a:t>
            </a:r>
            <a:r>
              <a:rPr lang="en-US" dirty="0" smtClean="0">
                <a:solidFill>
                  <a:srgbClr val="FF0000"/>
                </a:solidFill>
              </a:rPr>
              <a:t>planned prior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v. Important </a:t>
            </a:r>
            <a:r>
              <a:rPr lang="en-US" dirty="0" smtClean="0">
                <a:solidFill>
                  <a:srgbClr val="FF0000"/>
                </a:solidFill>
              </a:rPr>
              <a:t>role played by the retailer </a:t>
            </a:r>
            <a:r>
              <a:rPr lang="en-US" dirty="0" smtClean="0">
                <a:solidFill>
                  <a:schemeClr val="tx1"/>
                </a:solidFill>
              </a:rPr>
              <a:t>in the sale of shopping goods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2. Consumer Goods</a:t>
            </a:r>
          </a:p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c. Specialty Products(</a:t>
            </a:r>
            <a:r>
              <a:rPr lang="en-US" dirty="0" smtClean="0">
                <a:solidFill>
                  <a:schemeClr val="tx1"/>
                </a:solidFill>
              </a:rPr>
              <a:t>unique characteristics or brand identification.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-high end watches, diamond </a:t>
            </a:r>
            <a:r>
              <a:rPr lang="en-US" dirty="0" err="1" smtClean="0">
                <a:solidFill>
                  <a:schemeClr val="tx1"/>
                </a:solidFill>
              </a:rPr>
              <a:t>jewellery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3581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Main Features of Specialty Goods: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The </a:t>
            </a:r>
            <a:r>
              <a:rPr lang="en-US" dirty="0" smtClean="0">
                <a:solidFill>
                  <a:srgbClr val="FF0000"/>
                </a:solidFill>
              </a:rPr>
              <a:t>demand</a:t>
            </a:r>
            <a:r>
              <a:rPr lang="en-US" dirty="0" smtClean="0">
                <a:solidFill>
                  <a:schemeClr val="tx1"/>
                </a:solidFill>
              </a:rPr>
              <a:t> for such products is relatively </a:t>
            </a:r>
            <a:r>
              <a:rPr lang="en-US" dirty="0" smtClean="0">
                <a:solidFill>
                  <a:srgbClr val="FF0000"/>
                </a:solidFill>
              </a:rPr>
              <a:t>infrequent.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ii. Products are </a:t>
            </a:r>
            <a:r>
              <a:rPr lang="en-US" dirty="0" smtClean="0">
                <a:solidFill>
                  <a:srgbClr val="FF0000"/>
                </a:solidFill>
              </a:rPr>
              <a:t>high priced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iii. Sale of such products is</a:t>
            </a:r>
            <a:r>
              <a:rPr lang="en-US" dirty="0" smtClean="0">
                <a:solidFill>
                  <a:srgbClr val="FF0000"/>
                </a:solidFill>
              </a:rPr>
              <a:t> limited </a:t>
            </a:r>
            <a:r>
              <a:rPr lang="en-US" dirty="0" smtClean="0">
                <a:solidFill>
                  <a:schemeClr val="tx1"/>
                </a:solidFill>
              </a:rPr>
              <a:t>to few places.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iv. </a:t>
            </a:r>
            <a:r>
              <a:rPr lang="en-US" dirty="0" smtClean="0">
                <a:solidFill>
                  <a:srgbClr val="FF0000"/>
                </a:solidFill>
              </a:rPr>
              <a:t>Aggressive promotion </a:t>
            </a:r>
            <a:r>
              <a:rPr lang="en-US" dirty="0" smtClean="0">
                <a:solidFill>
                  <a:schemeClr val="tx1"/>
                </a:solidFill>
              </a:rPr>
              <a:t>is required for such products.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v. </a:t>
            </a:r>
            <a:r>
              <a:rPr lang="en-US" dirty="0" smtClean="0">
                <a:solidFill>
                  <a:srgbClr val="FF0000"/>
                </a:solidFill>
              </a:rPr>
              <a:t>After sales service </a:t>
            </a:r>
            <a:r>
              <a:rPr lang="en-US" dirty="0" smtClean="0">
                <a:solidFill>
                  <a:schemeClr val="tx1"/>
                </a:solidFill>
              </a:rPr>
              <a:t>is required for these products.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accent2"/>
                </a:solidFill>
              </a:rPr>
              <a:t>Ps-Price-high, Promotion-high </a:t>
            </a:r>
            <a:r>
              <a:rPr lang="en-US" b="1" dirty="0" err="1" smtClean="0">
                <a:solidFill>
                  <a:schemeClr val="accent2"/>
                </a:solidFill>
              </a:rPr>
              <a:t>advt</a:t>
            </a:r>
            <a:r>
              <a:rPr lang="en-US" b="1" dirty="0" smtClean="0">
                <a:solidFill>
                  <a:schemeClr val="accent2"/>
                </a:solidFill>
              </a:rPr>
              <a:t>, Place-exclusive place, Product-</a:t>
            </a:r>
            <a:r>
              <a:rPr lang="en-US" b="1" dirty="0" err="1" smtClean="0">
                <a:solidFill>
                  <a:schemeClr val="accent2"/>
                </a:solidFill>
              </a:rPr>
              <a:t>Jewellery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2 –</a:t>
            </a:r>
            <a:r>
              <a:rPr lang="en-US" sz="3100" b="1" dirty="0" smtClean="0"/>
              <a:t>Product Classification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70000" lnSpcReduction="2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2. Consumer Goods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d. Unsought Products(</a:t>
            </a:r>
            <a:r>
              <a:rPr lang="en-US" dirty="0" smtClean="0">
                <a:solidFill>
                  <a:schemeClr val="tx1"/>
                </a:solidFill>
              </a:rPr>
              <a:t>the potential buyers do not know about their existence or there do not want to purchase them)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Regularly Unsought Products-</a:t>
            </a:r>
            <a:r>
              <a:rPr lang="en-US" dirty="0" smtClean="0">
                <a:solidFill>
                  <a:schemeClr val="tx1"/>
                </a:solidFill>
              </a:rPr>
              <a:t>(The products which exist but the consumers do not want to purchase them as of now, but might eventually purchase them. Example: Life Insurance Products or </a:t>
            </a:r>
            <a:r>
              <a:rPr lang="en-US" dirty="0" err="1" smtClean="0">
                <a:solidFill>
                  <a:schemeClr val="tx1"/>
                </a:solidFill>
              </a:rPr>
              <a:t>Doctor‟s</a:t>
            </a:r>
            <a:r>
              <a:rPr lang="en-US" dirty="0" smtClean="0">
                <a:solidFill>
                  <a:schemeClr val="tx1"/>
                </a:solidFill>
              </a:rPr>
              <a:t> services)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New Unsought Products: </a:t>
            </a:r>
            <a:r>
              <a:rPr lang="en-US" dirty="0" smtClean="0">
                <a:solidFill>
                  <a:schemeClr val="tx1"/>
                </a:solidFill>
              </a:rPr>
              <a:t>The marketers task is to inform target consumers of the existence of the product, stimulate demand and persuade then to buy the product. Example: Oral Polio Vaccine was unsought initially, but heavy promotion and persuasion by the government has lead to eradication of polio.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1250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2 –Product Classification</vt:lpstr>
      <vt:lpstr>Unit 1-Product Session 3 –Managing Product Life Cycle</vt:lpstr>
      <vt:lpstr>Unit 1-Product Session 3 –Managing Product Life Cycle</vt:lpstr>
      <vt:lpstr>Unit 1-Product Session 3 –Managing Product Life Cycle</vt:lpstr>
      <vt:lpstr>Unit 1-Product Session 3 –Managing Product Life Cycle</vt:lpstr>
      <vt:lpstr>Unit 1-Product Session 3 –Managing Product Life 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</dc:title>
  <dc:creator>dell</dc:creator>
  <cp:lastModifiedBy>dell</cp:lastModifiedBy>
  <cp:revision>409</cp:revision>
  <dcterms:created xsi:type="dcterms:W3CDTF">2018-09-30T17:27:13Z</dcterms:created>
  <dcterms:modified xsi:type="dcterms:W3CDTF">2020-03-17T15:26:19Z</dcterms:modified>
</cp:coreProperties>
</file>